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67" r:id="rId5"/>
    <p:sldId id="268" r:id="rId6"/>
    <p:sldId id="269" r:id="rId7"/>
    <p:sldId id="266" r:id="rId8"/>
    <p:sldId id="270" r:id="rId9"/>
    <p:sldId id="271" r:id="rId10"/>
    <p:sldId id="258" r:id="rId11"/>
    <p:sldId id="259" r:id="rId12"/>
    <p:sldId id="260" r:id="rId13"/>
    <p:sldId id="272" r:id="rId14"/>
    <p:sldId id="261" r:id="rId15"/>
    <p:sldId id="273" r:id="rId16"/>
    <p:sldId id="274" r:id="rId17"/>
    <p:sldId id="262" r:id="rId18"/>
    <p:sldId id="275" r:id="rId19"/>
    <p:sldId id="263" r:id="rId20"/>
    <p:sldId id="264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4" r:id="rId38"/>
    <p:sldId id="292" r:id="rId39"/>
    <p:sldId id="293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08DCC-2B49-42F8-A949-AB8FE7549664}" type="datetimeFigureOut">
              <a:rPr lang="en-US" smtClean="0"/>
              <a:pPr/>
              <a:t>6/19/2024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57AA1C-3BD6-46C7-B04F-F422DB9E6993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Joint structure and function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182" y="4929198"/>
            <a:ext cx="6143668" cy="1752600"/>
          </a:xfrm>
        </p:spPr>
        <p:txBody>
          <a:bodyPr>
            <a:normAutofit/>
          </a:bodyPr>
          <a:lstStyle/>
          <a:p>
            <a:pPr algn="ctr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Dr Payal Dhawale</a:t>
            </a:r>
          </a:p>
          <a:p>
            <a:pPr algn="ctr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Dept. Of Sports Physiotherapy</a:t>
            </a:r>
          </a:p>
          <a:p>
            <a:pPr algn="ctr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MGM Institute Of Physiotherapy</a:t>
            </a:r>
          </a:p>
          <a:p>
            <a:pPr algn="ctr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Chh. Sambhajinagar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Connective tissue is characterized by widely dispersed cells and a large volume of extracellular matrix</a:t>
            </a:r>
          </a:p>
          <a:p>
            <a:r>
              <a:rPr lang="en-IN" dirty="0" smtClean="0"/>
              <a:t>CELLS</a:t>
            </a:r>
          </a:p>
          <a:p>
            <a:r>
              <a:rPr lang="en-IN" dirty="0" smtClean="0"/>
              <a:t>Fibroblast is the basic cell of most connective tissue, it produces the extracellular matrix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Depending on its mechanical and physiological environment, the fibroblast produces different types of connective tissue and receives a new name.</a:t>
            </a:r>
          </a:p>
          <a:p>
            <a:r>
              <a:rPr lang="en-IN" dirty="0" smtClean="0"/>
              <a:t>Eg </a:t>
            </a:r>
            <a:r>
              <a:rPr lang="en-IN" dirty="0" err="1" smtClean="0"/>
              <a:t>chondroblast</a:t>
            </a:r>
            <a:r>
              <a:rPr lang="en-IN" dirty="0" smtClean="0"/>
              <a:t>(cartilage)</a:t>
            </a:r>
          </a:p>
          <a:p>
            <a:r>
              <a:rPr lang="en-IN" dirty="0" err="1" smtClean="0"/>
              <a:t>Tenoblasts</a:t>
            </a:r>
            <a:r>
              <a:rPr lang="en-IN" dirty="0" smtClean="0"/>
              <a:t>(tendon)</a:t>
            </a:r>
          </a:p>
          <a:p>
            <a:r>
              <a:rPr lang="en-IN" dirty="0" err="1" smtClean="0"/>
              <a:t>Ostoblasts</a:t>
            </a:r>
            <a:r>
              <a:rPr lang="en-IN" dirty="0" smtClean="0"/>
              <a:t> (bones)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Extracellular matrix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Part of connective tissues outside the cells</a:t>
            </a:r>
          </a:p>
          <a:p>
            <a:r>
              <a:rPr lang="en-IN" dirty="0" smtClean="0"/>
              <a:t>ECM contains mainly proteins and water and is organized into </a:t>
            </a:r>
            <a:r>
              <a:rPr lang="en-IN" dirty="0" err="1" smtClean="0"/>
              <a:t>fibrillar</a:t>
            </a:r>
            <a:r>
              <a:rPr lang="en-IN" dirty="0" smtClean="0"/>
              <a:t> components and a surrounding matrix.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071670" y="571481"/>
            <a:ext cx="4143404" cy="1144929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35000"/>
              </a:lnSpc>
              <a:spcBef>
                <a:spcPct val="20000"/>
              </a:spcBef>
            </a:pPr>
            <a:r>
              <a:rPr lang="en-US" altLang="zh-CN" sz="2400" b="1" dirty="0"/>
              <a:t>extracellular     matrix</a:t>
            </a:r>
            <a:endParaRPr lang="zh-CN" altLang="en-US" sz="2400" b="1" dirty="0"/>
          </a:p>
          <a:p>
            <a:pPr algn="ctr">
              <a:spcBef>
                <a:spcPct val="50000"/>
              </a:spcBef>
            </a:pPr>
            <a:endParaRPr lang="zh-CN" altLang="en-US" sz="24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14414" y="2314510"/>
            <a:ext cx="129540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err="1" smtClean="0"/>
              <a:t>fibrillar</a:t>
            </a:r>
            <a:endParaRPr lang="en-US" altLang="zh-CN" sz="2000" b="1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191148" y="2357430"/>
            <a:ext cx="2667000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err="1" smtClean="0"/>
              <a:t>Interfibrillar</a:t>
            </a:r>
            <a:endParaRPr lang="en-US" altLang="zh-CN" sz="2000" b="1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38202" y="4243336"/>
            <a:ext cx="1990724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err="1" smtClean="0"/>
              <a:t>Elastin</a:t>
            </a:r>
            <a:endParaRPr lang="en-US" altLang="zh-CN" sz="2000" b="1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928662" y="3286124"/>
            <a:ext cx="1943096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/>
              <a:t>Collagen 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571604" y="2786058"/>
            <a:ext cx="41319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Fibrillar component </a:t>
            </a:r>
            <a:r>
              <a:rPr lang="en-IN" dirty="0" smtClean="0"/>
              <a:t>–of ECM contain two major classes of structural proteins: COLLAGEN &amp; ELASTIN.</a:t>
            </a:r>
          </a:p>
          <a:p>
            <a:r>
              <a:rPr lang="en-IN" dirty="0" smtClean="0"/>
              <a:t>Collagen the main substance of most connective tissues, is found in all </a:t>
            </a:r>
            <a:r>
              <a:rPr lang="en-IN" dirty="0" err="1" smtClean="0"/>
              <a:t>multicellular</a:t>
            </a:r>
            <a:r>
              <a:rPr lang="en-IN" dirty="0" smtClean="0"/>
              <a:t> organisms</a:t>
            </a:r>
          </a:p>
          <a:p>
            <a:r>
              <a:rPr lang="en-IN" dirty="0" smtClean="0"/>
              <a:t>Collagen has tensile strength responsible for the functional integrity of connective tissue structures and their resistance to tensile forces.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23742"/>
              </a:buClr>
              <a:buSzPct val="140000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Plays an important  role in tissue and organ development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long, rigid structure in which three polypeptides are  wound around one another in a rope like fashion.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polypeptides chains are called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tropocollagen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molecule.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arranged in a triple helix.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found everywhere in the body, but their type is dictated by their structural role in a particular organ.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Polypeptide chains are held together by hydrogen bonds.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Many types of collagen have been identified, but the functions of many are not yet well understood.</a:t>
            </a:r>
          </a:p>
          <a:p>
            <a:endParaRPr lang="en-IN" dirty="0" smtClean="0"/>
          </a:p>
          <a:p>
            <a:r>
              <a:rPr lang="en-IN" dirty="0" smtClean="0"/>
              <a:t>The roman numerals that name each type of collagen, eg type I , type II etc…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 I collagen accounts for 90% of the total collagen in the body , is found in most of the connective tissues, include tendon, ligaments, menisci, </a:t>
            </a:r>
            <a:r>
              <a:rPr lang="en-IN" dirty="0" err="1" smtClean="0"/>
              <a:t>fibrocartilage</a:t>
            </a:r>
            <a:r>
              <a:rPr lang="en-IN" dirty="0" smtClean="0"/>
              <a:t>, joint capsule, bones, </a:t>
            </a:r>
            <a:r>
              <a:rPr lang="en-IN" dirty="0" err="1" smtClean="0"/>
              <a:t>labra</a:t>
            </a:r>
            <a:r>
              <a:rPr lang="en-IN" dirty="0" smtClean="0"/>
              <a:t>, skin</a:t>
            </a:r>
          </a:p>
          <a:p>
            <a:r>
              <a:rPr lang="en-IN" dirty="0" smtClean="0"/>
              <a:t>Type I responsible for the tensile strength of tissue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 II found mainly in cartilage and intervertebral discs.</a:t>
            </a:r>
          </a:p>
          <a:p>
            <a:endParaRPr lang="en-IN" dirty="0" smtClean="0"/>
          </a:p>
          <a:p>
            <a:r>
              <a:rPr lang="en-IN" dirty="0" smtClean="0"/>
              <a:t>Type III found on skin, joint capsule, muscle and tendon sheaths and in healing tissues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Connective tissues- it connects the various tissues of the body and gives them support.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All the cells of connective (supporting) tissue are derived from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mesenchymal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cells. This cell is also named as undifferentiated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mesenchymal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cell.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 dirty="0" smtClean="0"/>
              <a:t>Collagen type V &amp; XI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smtClean="0"/>
              <a:t>Cartilage, tendons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collagen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Filamentous  type VI found in blood vessels and skin</a:t>
            </a:r>
          </a:p>
          <a:p>
            <a:r>
              <a:rPr lang="en-IN" dirty="0" smtClean="0"/>
              <a:t> anchoring VII  anchoring filaments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Elastin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Found in many connective tissues, but unlike collagen, the molecule consists f single alpha-like strands without a triple helix.</a:t>
            </a:r>
          </a:p>
          <a:p>
            <a:r>
              <a:rPr lang="en-IN" dirty="0" smtClean="0"/>
              <a:t>Alpha like strands are cross-linked t each other to form rubber-like, elastic </a:t>
            </a:r>
            <a:r>
              <a:rPr lang="en-IN" dirty="0" err="1" smtClean="0"/>
              <a:t>fibers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When stretch - Each Elastin molecule uncoils into a more extended formation when fiber is stretched and recoils spontaneously when stretch force is removed.</a:t>
            </a:r>
          </a:p>
          <a:p>
            <a:r>
              <a:rPr lang="en-IN" dirty="0" smtClean="0"/>
              <a:t>Elastin found in all joint structure, as well as skin, the tracheobronchial tree, and the walls of arteries.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Elastin makes up a much smaller portion of the fibrous components in the extracellular matrix than collagen.</a:t>
            </a:r>
          </a:p>
          <a:p>
            <a:r>
              <a:rPr lang="en-IN" dirty="0" smtClean="0"/>
              <a:t>Aorta contains approximately 30% </a:t>
            </a:r>
            <a:r>
              <a:rPr lang="en-IN" dirty="0" err="1" smtClean="0"/>
              <a:t>elastin</a:t>
            </a:r>
            <a:r>
              <a:rPr lang="en-IN" dirty="0" smtClean="0"/>
              <a:t> and 20% collagen</a:t>
            </a:r>
          </a:p>
          <a:p>
            <a:r>
              <a:rPr lang="en-IN" dirty="0" smtClean="0"/>
              <a:t>Ligamentum nuchae has 75% </a:t>
            </a:r>
            <a:r>
              <a:rPr lang="en-IN" dirty="0" err="1" smtClean="0"/>
              <a:t>elastin</a:t>
            </a:r>
            <a:r>
              <a:rPr lang="en-IN" dirty="0" smtClean="0"/>
              <a:t> and 15% of collagen</a:t>
            </a:r>
          </a:p>
          <a:p>
            <a:r>
              <a:rPr lang="en-IN" dirty="0" smtClean="0"/>
              <a:t>Achilles tendon  contains only 4.4% of </a:t>
            </a:r>
            <a:r>
              <a:rPr lang="en-IN" dirty="0" err="1" smtClean="0"/>
              <a:t>elastin</a:t>
            </a:r>
            <a:r>
              <a:rPr lang="en-IN" dirty="0" smtClean="0"/>
              <a:t> and 86% of collagen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Interfibrillar component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cs typeface="Times New Roman" pitchFamily="18" charset="0"/>
              </a:rPr>
              <a:t>Interfibrillar component of connective tissue contains water &amp; proteins, primarily </a:t>
            </a:r>
            <a:r>
              <a:rPr lang="en-US" sz="2400" dirty="0" err="1" smtClean="0">
                <a:cs typeface="Times New Roman" pitchFamily="18" charset="0"/>
              </a:rPr>
              <a:t>glycoproteins</a:t>
            </a:r>
            <a:r>
              <a:rPr lang="en-US" sz="2400" dirty="0" smtClean="0">
                <a:cs typeface="Times New Roman" pitchFamily="18" charset="0"/>
              </a:rPr>
              <a:t> &amp; </a:t>
            </a:r>
            <a:r>
              <a:rPr lang="en-US" sz="2400" dirty="0" err="1" smtClean="0">
                <a:cs typeface="Times New Roman" pitchFamily="18" charset="0"/>
              </a:rPr>
              <a:t>proteoglycans</a:t>
            </a:r>
            <a:r>
              <a:rPr lang="en-US" sz="2400" dirty="0" smtClean="0">
                <a:cs typeface="Times New Roman" pitchFamily="18" charset="0"/>
              </a:rPr>
              <a:t> (PGs).</a:t>
            </a:r>
          </a:p>
          <a:p>
            <a:r>
              <a:rPr lang="en-IN" sz="2400" dirty="0" smtClean="0"/>
              <a:t>The </a:t>
            </a:r>
            <a:r>
              <a:rPr lang="en-IN" sz="2400" dirty="0" err="1" smtClean="0"/>
              <a:t>interfibrillar</a:t>
            </a:r>
            <a:r>
              <a:rPr lang="en-IN" sz="2400" dirty="0" smtClean="0"/>
              <a:t> matrix was referred to as the ground substances</a:t>
            </a:r>
          </a:p>
          <a:p>
            <a:r>
              <a:rPr lang="en-IN" sz="2400" dirty="0" smtClean="0"/>
              <a:t>Ground substance is really a mixture of PGs and water</a:t>
            </a:r>
          </a:p>
          <a:p>
            <a:endParaRPr lang="en-US" sz="2400" dirty="0" smtClean="0">
              <a:cs typeface="Times New Roman" pitchFamily="18" charset="0"/>
            </a:endParaRPr>
          </a:p>
          <a:p>
            <a:endParaRPr lang="en-US" sz="2400" dirty="0" smtClean="0">
              <a:cs typeface="Times New Roman" pitchFamily="18" charset="0"/>
            </a:endParaRPr>
          </a:p>
          <a:p>
            <a:endParaRPr lang="en-US" sz="2400" dirty="0" smtClean="0">
              <a:cs typeface="Times New Roman" pitchFamily="18" charset="0"/>
            </a:endParaRP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cs typeface="Times New Roman" pitchFamily="18" charset="0"/>
              </a:rPr>
              <a:t>GPs are found in all tissues where as PGs are found mainly in connective tissues.</a:t>
            </a:r>
          </a:p>
          <a:p>
            <a:endParaRPr lang="en-US" sz="2400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The carbohydrate portion of PGs consists of long chains of repeating disaccharide units called </a:t>
            </a:r>
            <a:r>
              <a:rPr lang="en-US" sz="2400" dirty="0" err="1" smtClean="0">
                <a:cs typeface="Times New Roman" pitchFamily="18" charset="0"/>
              </a:rPr>
              <a:t>Glycosaminoglycans</a:t>
            </a:r>
            <a:r>
              <a:rPr lang="en-US" sz="2400" dirty="0" smtClean="0">
                <a:cs typeface="Times New Roman" pitchFamily="18" charset="0"/>
              </a:rPr>
              <a:t> (GAGs). 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Proteoglycans</a:t>
            </a:r>
            <a:r>
              <a:rPr lang="en-IN" dirty="0" smtClean="0"/>
              <a:t> (PGs)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PGS mainly found in connective tissue </a:t>
            </a:r>
          </a:p>
          <a:p>
            <a:r>
              <a:rPr lang="en-IN" dirty="0" smtClean="0"/>
              <a:t>PGS consist of long chains of repeating </a:t>
            </a:r>
            <a:r>
              <a:rPr lang="en-IN" dirty="0" err="1" smtClean="0"/>
              <a:t>diasaccharide</a:t>
            </a:r>
            <a:r>
              <a:rPr lang="en-IN" dirty="0" smtClean="0"/>
              <a:t> units called as GAGs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Attract water through GAGs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Regulate collagen fibril size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found in tissues subjected to alternating cycles of compression.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GAG chains attract water into </a:t>
            </a:r>
            <a:r>
              <a:rPr lang="en-US" sz="2800" dirty="0" err="1" smtClean="0"/>
              <a:t>interfibrillar</a:t>
            </a:r>
            <a:r>
              <a:rPr lang="en-US" sz="2800" dirty="0" smtClean="0"/>
              <a:t> matrix  creating tensile stress in collagen network.</a:t>
            </a:r>
          </a:p>
          <a:p>
            <a:endParaRPr lang="en-US" sz="2800" dirty="0" smtClean="0"/>
          </a:p>
          <a:p>
            <a:r>
              <a:rPr lang="en-US" sz="2800" dirty="0" smtClean="0"/>
              <a:t>The collagen </a:t>
            </a:r>
            <a:r>
              <a:rPr lang="en-US" sz="2800" dirty="0" err="1" smtClean="0"/>
              <a:t>fibres</a:t>
            </a:r>
            <a:r>
              <a:rPr lang="en-US" sz="2800" dirty="0" smtClean="0"/>
              <a:t> resist &amp; contain the swelling thus increasing the rigidity of ECM &amp; resist compressive forces.</a:t>
            </a:r>
          </a:p>
          <a:p>
            <a:endParaRPr lang="en-US" sz="2800" dirty="0" smtClean="0"/>
          </a:p>
          <a:p>
            <a:r>
              <a:rPr lang="en-US" sz="2800" dirty="0" smtClean="0"/>
              <a:t>Tissues subjected to compressive forces contains more PGs &amp; large amounts of </a:t>
            </a:r>
            <a:r>
              <a:rPr lang="en-US" sz="2800" dirty="0" err="1" smtClean="0"/>
              <a:t>chondroitin</a:t>
            </a:r>
            <a:r>
              <a:rPr lang="en-US" sz="2800" dirty="0" smtClean="0"/>
              <a:t> &amp; </a:t>
            </a:r>
            <a:r>
              <a:rPr lang="en-US" sz="2800" dirty="0" err="1" smtClean="0"/>
              <a:t>keratan</a:t>
            </a:r>
            <a:r>
              <a:rPr lang="en-US" sz="2800" dirty="0" smtClean="0"/>
              <a:t> sulfate.</a:t>
            </a:r>
          </a:p>
          <a:p>
            <a:endParaRPr lang="en-US" sz="2800" dirty="0" smtClean="0"/>
          </a:p>
          <a:p>
            <a:r>
              <a:rPr lang="en-US" sz="2800" dirty="0" smtClean="0"/>
              <a:t>Tissues subjected to tension contains large amounts of </a:t>
            </a:r>
            <a:r>
              <a:rPr lang="en-US" sz="2800" dirty="0" err="1" smtClean="0"/>
              <a:t>dermatan</a:t>
            </a:r>
            <a:r>
              <a:rPr lang="en-US" sz="2800" dirty="0" smtClean="0"/>
              <a:t> sulfate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Glycosaminoglycan</a:t>
            </a:r>
            <a:r>
              <a:rPr lang="en-US" sz="5400" dirty="0" smtClean="0"/>
              <a:t> (GAG)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Glycosaminoglycan</a:t>
            </a:r>
            <a:r>
              <a:rPr lang="en-US" sz="2400" dirty="0" smtClean="0"/>
              <a:t> (GAG) chains are long, linear carbohydrate polymers.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GAGs are all very similar to glucose in structure and are distinguished by the number and location of attached amine and </a:t>
            </a:r>
            <a:r>
              <a:rPr lang="en-IN" sz="2400" dirty="0" err="1" smtClean="0"/>
              <a:t>sulfate</a:t>
            </a:r>
            <a:r>
              <a:rPr lang="en-IN" sz="2400" dirty="0" smtClean="0"/>
              <a:t> groups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Joint structure include many connective tissues- bones, </a:t>
            </a:r>
            <a:r>
              <a:rPr lang="en-IN" dirty="0" err="1" smtClean="0"/>
              <a:t>bursae</a:t>
            </a:r>
            <a:r>
              <a:rPr lang="en-IN" dirty="0" smtClean="0"/>
              <a:t>, cartilage, discs, fat pads, </a:t>
            </a:r>
            <a:r>
              <a:rPr lang="en-IN" dirty="0" err="1" smtClean="0"/>
              <a:t>labra</a:t>
            </a:r>
            <a:r>
              <a:rPr lang="en-IN" dirty="0" smtClean="0"/>
              <a:t>, menisci. Plates, ligaments and tendons.</a:t>
            </a:r>
          </a:p>
          <a:p>
            <a:r>
              <a:rPr lang="en-IN" dirty="0" smtClean="0"/>
              <a:t>4 classes of connective tissue </a:t>
            </a:r>
          </a:p>
          <a:p>
            <a:r>
              <a:rPr lang="en-IN" dirty="0" smtClean="0"/>
              <a:t>Connective tissue proper</a:t>
            </a:r>
          </a:p>
          <a:p>
            <a:r>
              <a:rPr lang="en-IN" dirty="0" smtClean="0"/>
              <a:t>Cartilage</a:t>
            </a:r>
          </a:p>
          <a:p>
            <a:r>
              <a:rPr lang="en-IN" dirty="0" smtClean="0"/>
              <a:t>Bone</a:t>
            </a:r>
          </a:p>
          <a:p>
            <a:r>
              <a:rPr lang="en-IN" dirty="0" smtClean="0"/>
              <a:t>Blood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023742"/>
                </a:solidFill>
              </a:rPr>
              <a:t>Glycosaminoglycan</a:t>
            </a:r>
            <a:r>
              <a:rPr lang="en-US" sz="5400" b="1" dirty="0" smtClean="0">
                <a:solidFill>
                  <a:srgbClr val="023742"/>
                </a:solidFill>
              </a:rPr>
              <a:t> </a:t>
            </a:r>
            <a:r>
              <a:rPr lang="cs-CZ" sz="5400" b="1" dirty="0" smtClean="0">
                <a:solidFill>
                  <a:srgbClr val="023742"/>
                </a:solidFill>
              </a:rPr>
              <a:t>C</a:t>
            </a:r>
            <a:r>
              <a:rPr lang="en-US" sz="5400" b="1" dirty="0" err="1" smtClean="0">
                <a:solidFill>
                  <a:srgbClr val="023742"/>
                </a:solidFill>
              </a:rPr>
              <a:t>lassification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rgbClr val="023742"/>
              </a:buClr>
              <a:buSzPct val="130000"/>
            </a:pPr>
            <a:r>
              <a:rPr lang="en-US" sz="2400" b="1" dirty="0" smtClean="0"/>
              <a:t>   </a:t>
            </a:r>
            <a:r>
              <a:rPr lang="en-US" sz="2400" b="1" dirty="0" err="1" smtClean="0"/>
              <a:t>Hyaluronic</a:t>
            </a:r>
            <a:r>
              <a:rPr lang="en-US" sz="2400" b="1" dirty="0" smtClean="0"/>
              <a:t> acid</a:t>
            </a:r>
            <a:r>
              <a:rPr lang="en-US" sz="2400" dirty="0" smtClean="0"/>
              <a:t>  (does not contain any sulfate)</a:t>
            </a:r>
          </a:p>
          <a:p>
            <a:pPr algn="just">
              <a:buClr>
                <a:srgbClr val="023742"/>
              </a:buClr>
              <a:buSzPct val="130000"/>
              <a:buNone/>
            </a:pPr>
            <a:r>
              <a:rPr lang="en-US" sz="2400" dirty="0" smtClean="0"/>
              <a:t>- exist as free GAG chain of variable length (used in OA knee to relieve symptoms )</a:t>
            </a:r>
          </a:p>
          <a:p>
            <a:pPr algn="just">
              <a:buClr>
                <a:srgbClr val="023742"/>
              </a:buClr>
              <a:buSzPct val="130000"/>
            </a:pPr>
            <a:r>
              <a:rPr lang="en-US" sz="2400" dirty="0" smtClean="0"/>
              <a:t>   </a:t>
            </a:r>
            <a:r>
              <a:rPr lang="en-US" sz="2400" b="1" dirty="0" err="1" smtClean="0"/>
              <a:t>Chondroitin</a:t>
            </a:r>
            <a:r>
              <a:rPr lang="en-US" sz="2400" b="1" dirty="0" smtClean="0"/>
              <a:t> </a:t>
            </a:r>
            <a:r>
              <a:rPr lang="en-US" sz="2400" dirty="0" smtClean="0"/>
              <a:t> </a:t>
            </a:r>
            <a:r>
              <a:rPr lang="en-US" sz="2400" b="1" dirty="0" smtClean="0"/>
              <a:t>sulfate</a:t>
            </a:r>
            <a:r>
              <a:rPr lang="en-US" sz="2400" dirty="0" smtClean="0"/>
              <a:t> -cartilage, bone</a:t>
            </a:r>
          </a:p>
          <a:p>
            <a:pPr algn="just">
              <a:buClr>
                <a:srgbClr val="023742"/>
              </a:buClr>
              <a:buSzPct val="130000"/>
            </a:pPr>
            <a:r>
              <a:rPr lang="en-US" sz="2400" dirty="0" smtClean="0"/>
              <a:t>   </a:t>
            </a:r>
            <a:r>
              <a:rPr lang="en-US" sz="2400" b="1" dirty="0" err="1" smtClean="0"/>
              <a:t>Heparan</a:t>
            </a:r>
            <a:r>
              <a:rPr lang="en-US" sz="2400" b="1" dirty="0" smtClean="0"/>
              <a:t> sulfate -</a:t>
            </a:r>
            <a:r>
              <a:rPr lang="en-US" sz="2400" dirty="0" smtClean="0"/>
              <a:t>basement </a:t>
            </a:r>
            <a:r>
              <a:rPr lang="en-US" sz="2400" dirty="0" err="1" smtClean="0"/>
              <a:t>membrane,component</a:t>
            </a:r>
            <a:r>
              <a:rPr lang="en-US" sz="2400" dirty="0" smtClean="0"/>
              <a:t> of cells surface</a:t>
            </a:r>
          </a:p>
          <a:p>
            <a:pPr algn="just">
              <a:buClr>
                <a:srgbClr val="023742"/>
              </a:buClr>
              <a:buSzPct val="130000"/>
            </a:pPr>
            <a:r>
              <a:rPr lang="en-US" sz="2400" dirty="0" smtClean="0"/>
              <a:t>   </a:t>
            </a:r>
            <a:r>
              <a:rPr lang="en-US" sz="2400" b="1" dirty="0" smtClean="0"/>
              <a:t>Heparin</a:t>
            </a:r>
            <a:r>
              <a:rPr lang="en-US" sz="2400" dirty="0" smtClean="0"/>
              <a:t>- intracellular granules in mast cells lining arteries</a:t>
            </a:r>
          </a:p>
          <a:p>
            <a:pPr algn="just">
              <a:buClr>
                <a:srgbClr val="023742"/>
              </a:buClr>
              <a:buSzPct val="130000"/>
            </a:pPr>
            <a:r>
              <a:rPr lang="en-US" sz="2400" dirty="0" smtClean="0"/>
              <a:t>    </a:t>
            </a:r>
            <a:r>
              <a:rPr lang="en-US" sz="2400" b="1" dirty="0" err="1" smtClean="0"/>
              <a:t>Dermatan</a:t>
            </a:r>
            <a:r>
              <a:rPr lang="en-US" sz="2400" b="1" dirty="0" smtClean="0"/>
              <a:t> sulfate-</a:t>
            </a:r>
            <a:r>
              <a:rPr lang="en-US" sz="2400" dirty="0" smtClean="0"/>
              <a:t>skin, blood vessels  </a:t>
            </a:r>
          </a:p>
          <a:p>
            <a:pPr algn="just">
              <a:buClr>
                <a:srgbClr val="023742"/>
              </a:buClr>
              <a:buSzPct val="130000"/>
            </a:pPr>
            <a:r>
              <a:rPr lang="en-US" sz="2400" b="1" dirty="0" smtClean="0"/>
              <a:t>    </a:t>
            </a:r>
            <a:r>
              <a:rPr lang="en-US" sz="2400" b="1" dirty="0" err="1" smtClean="0"/>
              <a:t>Keratan</a:t>
            </a:r>
            <a:r>
              <a:rPr lang="en-US" sz="2400" b="1" dirty="0" smtClean="0"/>
              <a:t> sulfate</a:t>
            </a:r>
            <a:r>
              <a:rPr lang="en-US" sz="2400" dirty="0" smtClean="0"/>
              <a:t> -cornea, bone, cartilage often aggregated with </a:t>
            </a:r>
            <a:r>
              <a:rPr lang="en-US" sz="2400" dirty="0" err="1" smtClean="0"/>
              <a:t>chondroitin</a:t>
            </a:r>
            <a:r>
              <a:rPr lang="en-US" sz="2400" dirty="0" smtClean="0"/>
              <a:t> sulfate</a:t>
            </a:r>
          </a:p>
          <a:p>
            <a:pPr algn="just"/>
            <a:endParaRPr lang="en-IN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Hyaluronan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differs from other GAG because it is not sulfated &amp; does not attach to protein core .</a:t>
            </a:r>
          </a:p>
          <a:p>
            <a:endParaRPr lang="en-US" dirty="0" smtClean="0"/>
          </a:p>
          <a:p>
            <a:r>
              <a:rPr lang="en-US" dirty="0" err="1" smtClean="0"/>
              <a:t>Hyaluronan</a:t>
            </a:r>
            <a:r>
              <a:rPr lang="en-US" dirty="0" smtClean="0"/>
              <a:t> exists as either free GAG chain or core molecule to which large number of PGs are attached.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Specific connective tissue structures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Ligaments connects one bone to another, at or near a joint</a:t>
            </a:r>
          </a:p>
          <a:p>
            <a:r>
              <a:rPr lang="en-IN" dirty="0" smtClean="0"/>
              <a:t>Ligaments may blend with the joint capsules and appear as thickening in the capsule </a:t>
            </a:r>
          </a:p>
          <a:p>
            <a:r>
              <a:rPr lang="en-IN" dirty="0" smtClean="0"/>
              <a:t>Ligaments are heterogeneous structures containing a small amount of cells(10 to 20%) and a large amount of extracellular matrix (80 to 90%)</a:t>
            </a:r>
          </a:p>
          <a:p>
            <a:r>
              <a:rPr lang="en-IN" dirty="0" smtClean="0"/>
              <a:t>Primarily </a:t>
            </a:r>
            <a:r>
              <a:rPr lang="en-IN" dirty="0" err="1" smtClean="0"/>
              <a:t>cantain</a:t>
            </a:r>
            <a:r>
              <a:rPr lang="en-IN" dirty="0" smtClean="0"/>
              <a:t> </a:t>
            </a:r>
            <a:r>
              <a:rPr lang="en-IN" dirty="0" err="1" smtClean="0"/>
              <a:t>darmatan</a:t>
            </a:r>
            <a:r>
              <a:rPr lang="en-IN" dirty="0" smtClean="0"/>
              <a:t> </a:t>
            </a:r>
            <a:r>
              <a:rPr lang="en-IN" dirty="0" err="1" smtClean="0"/>
              <a:t>sulfate</a:t>
            </a:r>
            <a:r>
              <a:rPr lang="en-IN" dirty="0" smtClean="0"/>
              <a:t> GAG. 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 err="1" smtClean="0"/>
              <a:t>fibrillar</a:t>
            </a:r>
            <a:r>
              <a:rPr lang="en-IN" dirty="0" smtClean="0"/>
              <a:t> component of the extracellular matrix in most ligament is composed of Mainly type I collagen</a:t>
            </a:r>
          </a:p>
          <a:p>
            <a:r>
              <a:rPr lang="en-IN" dirty="0" smtClean="0"/>
              <a:t>With lesser amount of type III, type IV, type V collagen and varying amounts of </a:t>
            </a:r>
            <a:r>
              <a:rPr lang="en-IN" dirty="0" err="1" smtClean="0"/>
              <a:t>elastin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Exception is </a:t>
            </a:r>
            <a:r>
              <a:rPr lang="en-US" dirty="0" err="1" smtClean="0"/>
              <a:t>ligamentum</a:t>
            </a:r>
            <a:r>
              <a:rPr lang="en-US" dirty="0" smtClean="0"/>
              <a:t> </a:t>
            </a:r>
            <a:r>
              <a:rPr lang="en-US" dirty="0" err="1" smtClean="0"/>
              <a:t>flavum</a:t>
            </a:r>
            <a:r>
              <a:rPr lang="en-US" dirty="0" smtClean="0"/>
              <a:t> having large amount of </a:t>
            </a:r>
            <a:r>
              <a:rPr lang="en-US" dirty="0" err="1" smtClean="0"/>
              <a:t>elastin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Collagen spread in multidirectional to resist forces in more than one direction.</a:t>
            </a:r>
          </a:p>
          <a:p>
            <a:endParaRPr lang="en-US" dirty="0" smtClean="0"/>
          </a:p>
          <a:p>
            <a:r>
              <a:rPr lang="en-US" dirty="0" smtClean="0"/>
              <a:t>Tendons &amp; ligaments insert to bone via </a:t>
            </a:r>
            <a:r>
              <a:rPr lang="en-US" dirty="0" err="1" smtClean="0"/>
              <a:t>fibrocartilage</a:t>
            </a:r>
            <a:r>
              <a:rPr lang="en-US" dirty="0" smtClean="0"/>
              <a:t> or fibrous attachment &amp; change in composition near bone is termed as </a:t>
            </a:r>
            <a:r>
              <a:rPr lang="en-US" i="1" dirty="0" err="1" smtClean="0"/>
              <a:t>Entheses</a:t>
            </a:r>
            <a:r>
              <a:rPr lang="en-US" i="1" dirty="0" smtClean="0"/>
              <a:t>. </a:t>
            </a:r>
          </a:p>
          <a:p>
            <a:endParaRPr lang="en-US" i="1" dirty="0" smtClean="0"/>
          </a:p>
          <a:p>
            <a:r>
              <a:rPr lang="en-US" i="1" dirty="0" smtClean="0"/>
              <a:t>The </a:t>
            </a:r>
            <a:r>
              <a:rPr lang="en-US" dirty="0" smtClean="0"/>
              <a:t>collagen </a:t>
            </a:r>
            <a:r>
              <a:rPr lang="en-US" dirty="0" err="1" smtClean="0"/>
              <a:t>fibres</a:t>
            </a:r>
            <a:r>
              <a:rPr lang="en-US" dirty="0" smtClean="0"/>
              <a:t> further blend into </a:t>
            </a:r>
            <a:r>
              <a:rPr lang="en-US" dirty="0" err="1" smtClean="0"/>
              <a:t>periosteum</a:t>
            </a:r>
            <a:r>
              <a:rPr lang="en-US" dirty="0" smtClean="0"/>
              <a:t> &amp; attached to cortical bone via </a:t>
            </a:r>
            <a:r>
              <a:rPr lang="en-US" dirty="0" err="1" smtClean="0"/>
              <a:t>sharpey’s</a:t>
            </a:r>
            <a:r>
              <a:rPr lang="en-US" dirty="0" smtClean="0"/>
              <a:t> </a:t>
            </a:r>
            <a:r>
              <a:rPr lang="en-US" dirty="0" err="1" smtClean="0"/>
              <a:t>fibres</a:t>
            </a:r>
            <a:r>
              <a:rPr lang="en-US" dirty="0" smtClean="0"/>
              <a:t>.</a:t>
            </a:r>
            <a:endParaRPr lang="en-US" i="1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Ligaments are named acc. To their shape, location, bony attachments &amp; their relation to one another.</a:t>
            </a:r>
          </a:p>
          <a:p>
            <a:endParaRPr lang="en-US" dirty="0" smtClean="0"/>
          </a:p>
          <a:p>
            <a:r>
              <a:rPr lang="en-US" dirty="0" smtClean="0"/>
              <a:t>E.g. ant. Long.lig, MCL, LCL, </a:t>
            </a:r>
            <a:r>
              <a:rPr lang="en-US" dirty="0" err="1" smtClean="0"/>
              <a:t>coracohumeral</a:t>
            </a:r>
            <a:r>
              <a:rPr lang="en-US" dirty="0" smtClean="0"/>
              <a:t> etc.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tendons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 muscle to bone.</a:t>
            </a:r>
          </a:p>
          <a:p>
            <a:endParaRPr lang="en-US" dirty="0" smtClean="0"/>
          </a:p>
          <a:p>
            <a:r>
              <a:rPr lang="en-US" dirty="0" smtClean="0"/>
              <a:t>Usually named by the muscle e.g. biceps tendon.</a:t>
            </a:r>
          </a:p>
          <a:p>
            <a:endParaRPr lang="en-US" dirty="0" smtClean="0"/>
          </a:p>
          <a:p>
            <a:r>
              <a:rPr lang="en-US" dirty="0" smtClean="0"/>
              <a:t>Tendon contain mainly type I collagen (95%) providing greater tensile strength along with type III, IV &amp; V.</a:t>
            </a:r>
          </a:p>
          <a:p>
            <a:endParaRPr lang="en-US" dirty="0" smtClean="0"/>
          </a:p>
          <a:p>
            <a:r>
              <a:rPr lang="en-US" dirty="0" smtClean="0"/>
              <a:t>Interfibrillar contain water, PG’s mostly </a:t>
            </a:r>
            <a:r>
              <a:rPr lang="en-US" dirty="0" err="1" smtClean="0"/>
              <a:t>dermatan</a:t>
            </a:r>
            <a:r>
              <a:rPr lang="en-US" dirty="0" smtClean="0"/>
              <a:t> sulfate &amp; GP’s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Groups of </a:t>
            </a:r>
            <a:r>
              <a:rPr lang="en-IN" dirty="0" err="1" smtClean="0"/>
              <a:t>fibers</a:t>
            </a:r>
            <a:r>
              <a:rPr lang="en-IN" dirty="0" smtClean="0"/>
              <a:t>, enclosed by a loose connective tissue sheath is called as </a:t>
            </a:r>
            <a:r>
              <a:rPr lang="en-IN" dirty="0" err="1" smtClean="0"/>
              <a:t>endotendon</a:t>
            </a:r>
            <a:r>
              <a:rPr lang="en-IN" dirty="0" smtClean="0"/>
              <a:t>(bundle of fascicle) type III collagen, contains </a:t>
            </a:r>
            <a:r>
              <a:rPr lang="en-IN" dirty="0" err="1" smtClean="0"/>
              <a:t>vessles</a:t>
            </a:r>
            <a:r>
              <a:rPr lang="en-IN" dirty="0" smtClean="0"/>
              <a:t> </a:t>
            </a:r>
          </a:p>
          <a:p>
            <a:r>
              <a:rPr lang="en-IN" dirty="0" smtClean="0"/>
              <a:t>Sheath encloses the entire tendon is called </a:t>
            </a:r>
            <a:r>
              <a:rPr lang="en-IN" dirty="0" err="1" smtClean="0"/>
              <a:t>epitenon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paratenon</a:t>
            </a:r>
            <a:r>
              <a:rPr lang="en-IN" dirty="0" smtClean="0"/>
              <a:t> is a double  layered sheath of </a:t>
            </a:r>
            <a:r>
              <a:rPr lang="en-IN" dirty="0" err="1" smtClean="0"/>
              <a:t>areolar</a:t>
            </a:r>
            <a:r>
              <a:rPr lang="en-IN" dirty="0" smtClean="0"/>
              <a:t> tissue that is loosely attached to the outer surface of </a:t>
            </a:r>
            <a:r>
              <a:rPr lang="en-IN" dirty="0" err="1" smtClean="0"/>
              <a:t>epitenon</a:t>
            </a:r>
            <a:r>
              <a:rPr lang="en-IN" dirty="0" smtClean="0"/>
              <a:t>.</a:t>
            </a:r>
          </a:p>
          <a:p>
            <a:r>
              <a:rPr lang="en-IN" dirty="0" err="1" smtClean="0"/>
              <a:t>Epitenon</a:t>
            </a:r>
            <a:r>
              <a:rPr lang="en-IN" dirty="0" smtClean="0"/>
              <a:t> + </a:t>
            </a:r>
            <a:r>
              <a:rPr lang="en-IN" dirty="0" err="1" smtClean="0"/>
              <a:t>paratenon</a:t>
            </a:r>
            <a:r>
              <a:rPr lang="en-IN" dirty="0" smtClean="0"/>
              <a:t>= </a:t>
            </a:r>
            <a:r>
              <a:rPr lang="en-IN" dirty="0" err="1" smtClean="0"/>
              <a:t>peritendon</a:t>
            </a:r>
            <a:endParaRPr lang="en-IN" dirty="0" smtClean="0"/>
          </a:p>
          <a:p>
            <a:r>
              <a:rPr lang="en-IN" dirty="0" err="1" smtClean="0"/>
              <a:t>Tenndon</a:t>
            </a:r>
            <a:r>
              <a:rPr lang="en-IN" dirty="0" smtClean="0"/>
              <a:t> sheath is </a:t>
            </a:r>
            <a:r>
              <a:rPr lang="en-IN" dirty="0" err="1" smtClean="0"/>
              <a:t>tenosynovium</a:t>
            </a: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 descr="C:\Users\user\Desktop\tendon structur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3996" y="428605"/>
            <a:ext cx="7685656" cy="5895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Bursae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Bursae</a:t>
            </a:r>
            <a:r>
              <a:rPr lang="en-US" dirty="0" smtClean="0"/>
              <a:t> are flat sacs of synovial </a:t>
            </a:r>
            <a:r>
              <a:rPr lang="en-US" dirty="0" err="1" smtClean="0"/>
              <a:t>memb</a:t>
            </a:r>
            <a:r>
              <a:rPr lang="en-US" dirty="0" smtClean="0"/>
              <a:t>. &amp; found in tight approximation structures like tendon &amp; bone, bone &amp; skin, &amp; muscle &amp; bone.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Connective tissue proper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 Loose connective tissue </a:t>
            </a: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Areolar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connective tissue</a:t>
            </a: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Reticular tissue </a:t>
            </a: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Adipose tissue</a:t>
            </a:r>
          </a:p>
          <a:p>
            <a:pPr algn="just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Dense connective tissue</a:t>
            </a:r>
          </a:p>
          <a:p>
            <a:pPr algn="just">
              <a:buNone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Regular </a:t>
            </a:r>
          </a:p>
          <a:p>
            <a:pPr algn="just"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Irregular</a:t>
            </a:r>
          </a:p>
          <a:p>
            <a:pPr algn="just"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Elastic  </a:t>
            </a:r>
            <a:endParaRPr lang="en-US" sz="2800" dirty="0" smtClean="0"/>
          </a:p>
          <a:p>
            <a:pPr algn="just"/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Cartilage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Fibrocartilage (white)</a:t>
            </a:r>
          </a:p>
          <a:p>
            <a:endParaRPr lang="en-US" dirty="0" smtClean="0"/>
          </a:p>
          <a:p>
            <a:r>
              <a:rPr lang="en-US" dirty="0" smtClean="0"/>
              <a:t>Elastic cartilage (yellow)</a:t>
            </a:r>
          </a:p>
          <a:p>
            <a:endParaRPr lang="en-US" dirty="0" smtClean="0"/>
          </a:p>
          <a:p>
            <a:r>
              <a:rPr lang="en-US" dirty="0" smtClean="0"/>
              <a:t>Hyaline cartilage (</a:t>
            </a:r>
            <a:r>
              <a:rPr lang="en-US" dirty="0" err="1" smtClean="0"/>
              <a:t>articular</a:t>
            </a:r>
            <a:r>
              <a:rPr lang="en-US" dirty="0" smtClean="0"/>
              <a:t>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Mainly contains type II, &amp; aggregating PGs.</a:t>
            </a:r>
          </a:p>
          <a:p>
            <a:endParaRPr lang="en-US" dirty="0" smtClean="0"/>
          </a:p>
          <a:p>
            <a:r>
              <a:rPr lang="en-US" dirty="0" smtClean="0"/>
              <a:t>Fibrocartilage forms bonding cement in joints where little motion occurs. E.g. IVD, </a:t>
            </a:r>
            <a:r>
              <a:rPr lang="en-US" dirty="0" err="1" smtClean="0"/>
              <a:t>glenoid</a:t>
            </a:r>
            <a:r>
              <a:rPr lang="en-US" dirty="0" smtClean="0"/>
              <a:t> &amp; </a:t>
            </a:r>
            <a:r>
              <a:rPr lang="en-US" dirty="0" err="1" smtClean="0"/>
              <a:t>acetabular</a:t>
            </a:r>
            <a:r>
              <a:rPr lang="en-US" dirty="0" smtClean="0"/>
              <a:t> </a:t>
            </a:r>
            <a:r>
              <a:rPr lang="en-US" dirty="0" err="1" smtClean="0"/>
              <a:t>labra</a:t>
            </a:r>
            <a:r>
              <a:rPr lang="en-US" dirty="0" smtClean="0"/>
              <a:t>, TMJ.</a:t>
            </a:r>
          </a:p>
          <a:p>
            <a:endParaRPr lang="en-US" dirty="0" smtClean="0"/>
          </a:p>
          <a:p>
            <a:r>
              <a:rPr lang="en-US" dirty="0" smtClean="0"/>
              <a:t>Yellow cartilage is found in ears, epiglottis &amp; has more </a:t>
            </a:r>
            <a:r>
              <a:rPr lang="en-US" dirty="0" err="1" smtClean="0"/>
              <a:t>elastin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Having small cellular &amp; large ECM.</a:t>
            </a:r>
          </a:p>
          <a:p>
            <a:endParaRPr lang="en-US" dirty="0" smtClean="0"/>
          </a:p>
          <a:p>
            <a:r>
              <a:rPr lang="en-US" dirty="0" smtClean="0"/>
              <a:t>Cells are </a:t>
            </a:r>
            <a:r>
              <a:rPr lang="en-US" dirty="0" err="1" smtClean="0"/>
              <a:t>chondrocytes</a:t>
            </a:r>
            <a:r>
              <a:rPr lang="en-US" dirty="0" smtClean="0"/>
              <a:t> &amp; </a:t>
            </a:r>
            <a:r>
              <a:rPr lang="en-US" dirty="0" err="1" smtClean="0"/>
              <a:t>chondroblasts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Type II collagen, more of PG’s, GAG’s &amp; </a:t>
            </a:r>
            <a:r>
              <a:rPr lang="en-US" dirty="0" err="1" smtClean="0"/>
              <a:t>hyaluronon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Major Pg is </a:t>
            </a:r>
            <a:r>
              <a:rPr lang="en-US" dirty="0" err="1" smtClean="0"/>
              <a:t>Aggrecan</a:t>
            </a:r>
            <a:r>
              <a:rPr lang="en-US" dirty="0" smtClean="0"/>
              <a:t> contains </a:t>
            </a:r>
            <a:r>
              <a:rPr lang="en-US" dirty="0" err="1" smtClean="0"/>
              <a:t>keratan</a:t>
            </a:r>
            <a:r>
              <a:rPr lang="en-US" dirty="0" smtClean="0"/>
              <a:t> &amp; </a:t>
            </a:r>
            <a:r>
              <a:rPr lang="en-US" dirty="0" err="1" smtClean="0"/>
              <a:t>chondrotin</a:t>
            </a:r>
            <a:r>
              <a:rPr lang="en-US" dirty="0" smtClean="0"/>
              <a:t> sulfate.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Chondronectin</a:t>
            </a:r>
            <a:r>
              <a:rPr lang="en-US" dirty="0" smtClean="0"/>
              <a:t>(GP) play imp. Role in adhesion of </a:t>
            </a:r>
            <a:r>
              <a:rPr lang="en-US" dirty="0" err="1" smtClean="0"/>
              <a:t>chondroblast</a:t>
            </a:r>
            <a:r>
              <a:rPr lang="en-US" dirty="0" smtClean="0"/>
              <a:t> to type II collagen</a:t>
            </a:r>
          </a:p>
          <a:p>
            <a:endParaRPr lang="en-US" dirty="0" smtClean="0"/>
          </a:p>
          <a:p>
            <a:r>
              <a:rPr lang="en-US" dirty="0" smtClean="0"/>
              <a:t>Hyaline cartilage is lacking of blood vessels , its nourishment derived from flow of synovial fluid.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Bones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Bone is hardest of all connective tissue.</a:t>
            </a:r>
          </a:p>
          <a:p>
            <a:endParaRPr lang="en-US" dirty="0" smtClean="0"/>
          </a:p>
          <a:p>
            <a:r>
              <a:rPr lang="en-US" dirty="0" smtClean="0"/>
              <a:t>Content: </a:t>
            </a:r>
          </a:p>
          <a:p>
            <a:pPr>
              <a:buFontTx/>
              <a:buChar char="-"/>
            </a:pPr>
            <a:r>
              <a:rPr lang="en-US" dirty="0" smtClean="0"/>
              <a:t>organic </a:t>
            </a:r>
            <a:r>
              <a:rPr lang="en-US" dirty="0" err="1" smtClean="0"/>
              <a:t>fibrillar</a:t>
            </a:r>
            <a:r>
              <a:rPr lang="en-US" dirty="0" smtClean="0"/>
              <a:t> ECM mainly Type I collagen impregnated with inorganic material mainly </a:t>
            </a:r>
            <a:r>
              <a:rPr lang="en-US" dirty="0" err="1" smtClean="0"/>
              <a:t>hydroxyapatite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Fibroblast,osteoblast,osteocytes</a:t>
            </a:r>
            <a:r>
              <a:rPr lang="en-US" dirty="0" smtClean="0"/>
              <a:t>, </a:t>
            </a:r>
            <a:r>
              <a:rPr lang="en-US" dirty="0" err="1" smtClean="0"/>
              <a:t>osteoclast</a:t>
            </a:r>
            <a:r>
              <a:rPr lang="en-US" dirty="0" smtClean="0"/>
              <a:t> &amp; progenitor cells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Bone has two </a:t>
            </a:r>
            <a:r>
              <a:rPr lang="en-IN" dirty="0" err="1" smtClean="0"/>
              <a:t>layers,a</a:t>
            </a:r>
            <a:r>
              <a:rPr lang="en-IN" dirty="0" smtClean="0"/>
              <a:t> dense outer layer and a spongier inner layer </a:t>
            </a:r>
          </a:p>
          <a:p>
            <a:r>
              <a:rPr lang="en-IN" dirty="0" smtClean="0"/>
              <a:t>Inner layer is called </a:t>
            </a:r>
            <a:r>
              <a:rPr lang="en-IN" dirty="0" err="1" smtClean="0"/>
              <a:t>cancellous</a:t>
            </a:r>
            <a:r>
              <a:rPr lang="en-IN" dirty="0" smtClean="0"/>
              <a:t> bone</a:t>
            </a:r>
          </a:p>
          <a:p>
            <a:r>
              <a:rPr lang="en-IN" dirty="0" smtClean="0"/>
              <a:t>Outer layer is called compact or cortical bone </a:t>
            </a:r>
          </a:p>
          <a:p>
            <a:r>
              <a:rPr lang="en-IN" dirty="0" err="1" smtClean="0"/>
              <a:t>Periosteum</a:t>
            </a:r>
            <a:r>
              <a:rPr lang="en-IN" dirty="0" smtClean="0"/>
              <a:t> fibrous layer that covers the entire surface of each bone except the </a:t>
            </a:r>
            <a:r>
              <a:rPr lang="en-IN" dirty="0" err="1" smtClean="0"/>
              <a:t>articular</a:t>
            </a:r>
            <a:r>
              <a:rPr lang="en-IN" dirty="0" smtClean="0"/>
              <a:t> surface</a:t>
            </a:r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At microscopic level both cortical and </a:t>
            </a:r>
            <a:r>
              <a:rPr lang="en-IN" dirty="0" err="1" smtClean="0"/>
              <a:t>cancellous</a:t>
            </a:r>
            <a:r>
              <a:rPr lang="en-IN" dirty="0" smtClean="0"/>
              <a:t> bone show two distinct types of bone architecture: WOVEN BONE(</a:t>
            </a:r>
            <a:r>
              <a:rPr lang="en-IN" dirty="0" err="1" smtClean="0"/>
              <a:t>primary,young</a:t>
            </a:r>
            <a:r>
              <a:rPr lang="en-IN" dirty="0" smtClean="0"/>
              <a:t> bone) &amp; LAMELLAR BONE(adult skeleton)</a:t>
            </a:r>
          </a:p>
          <a:p>
            <a:r>
              <a:rPr lang="en-IN" dirty="0" smtClean="0"/>
              <a:t>Wolff’s law - change in bone shape to match function </a:t>
            </a:r>
          </a:p>
          <a:p>
            <a:r>
              <a:rPr lang="en-IN" dirty="0" smtClean="0"/>
              <a:t>Application of new forces causes </a:t>
            </a:r>
            <a:r>
              <a:rPr lang="en-IN" dirty="0" err="1" smtClean="0"/>
              <a:t>osteoblast</a:t>
            </a:r>
            <a:r>
              <a:rPr lang="en-IN" dirty="0" smtClean="0"/>
              <a:t> activity to increase and as a result, bone mass increases.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Cartilage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Hyaline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Fibrocartilage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Elastic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Bone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Compact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spongy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Connective tissue cell 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5000"/>
              </a:lnSpc>
              <a:buFontTx/>
              <a:buNone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Two categories</a:t>
            </a:r>
          </a:p>
          <a:p>
            <a:pPr algn="just">
              <a:lnSpc>
                <a:spcPct val="135000"/>
              </a:lnSpc>
              <a:buFontTx/>
              <a:buNone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    fixed cells  (intrinsic, in the tissue)</a:t>
            </a:r>
          </a:p>
          <a:p>
            <a:pPr algn="just">
              <a:lnSpc>
                <a:spcPct val="135000"/>
              </a:lnSpc>
              <a:buFontTx/>
              <a:buNone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    transient cells(within the circulatory system)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57554" y="357166"/>
            <a:ext cx="2643206" cy="6233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800" b="1" dirty="0" smtClean="0"/>
              <a:t>CELLS  OF CT</a:t>
            </a:r>
            <a:endParaRPr lang="en-US" altLang="zh-CN" sz="2800" b="1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85786" y="1285860"/>
            <a:ext cx="2667000" cy="611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35000"/>
              </a:lnSpc>
              <a:spcBef>
                <a:spcPct val="20000"/>
              </a:spcBef>
            </a:pPr>
            <a:r>
              <a:rPr lang="en-US" altLang="zh-CN" sz="2800" b="1" dirty="0"/>
              <a:t>Fixed cells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148290" y="1357298"/>
            <a:ext cx="3352800" cy="611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35000"/>
              </a:lnSpc>
              <a:spcBef>
                <a:spcPct val="20000"/>
              </a:spcBef>
            </a:pPr>
            <a:r>
              <a:rPr lang="en-US" altLang="zh-CN" sz="2800" b="1" dirty="0"/>
              <a:t>Transient </a:t>
            </a:r>
            <a:r>
              <a:rPr lang="en-US" altLang="zh-CN" sz="2800" b="1" dirty="0" smtClean="0"/>
              <a:t>cells</a:t>
            </a:r>
            <a:endParaRPr lang="en-US" altLang="zh-CN" sz="2800" b="1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0034" y="2702053"/>
            <a:ext cx="3810000" cy="33701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smtClean="0"/>
              <a:t>Fibroblasts</a:t>
            </a:r>
          </a:p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err="1" smtClean="0"/>
              <a:t>Chondroblast</a:t>
            </a:r>
            <a:endParaRPr lang="en-US" altLang="zh-CN" sz="2000" b="1" dirty="0" smtClean="0"/>
          </a:p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err="1" smtClean="0"/>
              <a:t>Osteoblast</a:t>
            </a:r>
            <a:endParaRPr lang="en-US" altLang="zh-CN" sz="2000" b="1" dirty="0" smtClean="0"/>
          </a:p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err="1" smtClean="0"/>
              <a:t>Osteoclast</a:t>
            </a:r>
            <a:r>
              <a:rPr lang="en-US" altLang="zh-CN" sz="2000" b="1" dirty="0" smtClean="0"/>
              <a:t> </a:t>
            </a:r>
            <a:endParaRPr lang="en-US" altLang="zh-CN" sz="2000" b="1" dirty="0"/>
          </a:p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/>
              <a:t>Adipose cells </a:t>
            </a:r>
          </a:p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/>
              <a:t>Mast cells Macrophages</a:t>
            </a:r>
          </a:p>
          <a:p>
            <a:pPr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err="1" smtClean="0"/>
              <a:t>Mesenchymal</a:t>
            </a:r>
            <a:r>
              <a:rPr lang="en-US" altLang="zh-CN" sz="2000" b="1" dirty="0" smtClean="0"/>
              <a:t> </a:t>
            </a:r>
            <a:r>
              <a:rPr lang="en-US" altLang="zh-CN" sz="2000" b="1" dirty="0"/>
              <a:t>cell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543520" y="2812055"/>
            <a:ext cx="2895600" cy="19028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/>
              <a:t>Plasma cell</a:t>
            </a:r>
          </a:p>
          <a:p>
            <a:pPr algn="just"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smtClean="0"/>
              <a:t>Lymphocytes</a:t>
            </a:r>
          </a:p>
          <a:p>
            <a:pPr algn="just"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 err="1" smtClean="0"/>
              <a:t>Neutrophils</a:t>
            </a:r>
            <a:r>
              <a:rPr lang="en-US" altLang="zh-CN" sz="2000" b="1" dirty="0" smtClean="0"/>
              <a:t> </a:t>
            </a:r>
            <a:endParaRPr lang="en-US" altLang="zh-CN" sz="2000" b="1" dirty="0"/>
          </a:p>
          <a:p>
            <a:pPr algn="just">
              <a:lnSpc>
                <a:spcPct val="135000"/>
              </a:lnSpc>
              <a:spcBef>
                <a:spcPct val="20000"/>
              </a:spcBef>
            </a:pPr>
            <a:r>
              <a:rPr lang="en-US" altLang="zh-CN" sz="2000" b="1" dirty="0"/>
              <a:t>Macrophage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928794" y="1928802"/>
            <a:ext cx="341756" cy="692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Down Arrow 12"/>
          <p:cNvSpPr/>
          <p:nvPr/>
        </p:nvSpPr>
        <p:spPr>
          <a:xfrm>
            <a:off x="6572264" y="2021964"/>
            <a:ext cx="341756" cy="692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Fixed cells are a resident population of cells that have developed and remain in place within the connective tissue, where they perform their functions. </a:t>
            </a:r>
          </a:p>
          <a:p>
            <a:r>
              <a:rPr lang="en-US" altLang="zh-CN" dirty="0" smtClean="0"/>
              <a:t>The fixed cells are a stable and long-lived population that include: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Transient cells (free or wandering cells) originate mainly in the bone marrow and circulate in the blood stream.</a:t>
            </a:r>
          </a:p>
          <a:p>
            <a:r>
              <a:rPr lang="en-US" altLang="zh-CN" dirty="0" smtClean="0"/>
              <a:t> Upon receiving the proper stimulus  or signal, these cells leave the blood stream and migrate into the connective tissue to perform their specific function.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1673</Words>
  <Application>Microsoft Office PowerPoint</Application>
  <PresentationFormat>On-screen Show (4:3)</PresentationFormat>
  <Paragraphs>216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Flow</vt:lpstr>
      <vt:lpstr>Joint structure and function</vt:lpstr>
      <vt:lpstr>Slide 2</vt:lpstr>
      <vt:lpstr>Slide 3</vt:lpstr>
      <vt:lpstr>Connective tissue proper </vt:lpstr>
      <vt:lpstr>Slide 5</vt:lpstr>
      <vt:lpstr>Connective tissue cell types</vt:lpstr>
      <vt:lpstr>Slide 7</vt:lpstr>
      <vt:lpstr>Slide 8</vt:lpstr>
      <vt:lpstr>Slide 9</vt:lpstr>
      <vt:lpstr>Slide 10</vt:lpstr>
      <vt:lpstr>Slide 11</vt:lpstr>
      <vt:lpstr>Extracellular matrix</vt:lpstr>
      <vt:lpstr>Slide 13</vt:lpstr>
      <vt:lpstr>Slide 14</vt:lpstr>
      <vt:lpstr>collagen</vt:lpstr>
      <vt:lpstr>collagen</vt:lpstr>
      <vt:lpstr>Collagen</vt:lpstr>
      <vt:lpstr>collagen</vt:lpstr>
      <vt:lpstr>collagen</vt:lpstr>
      <vt:lpstr>collagen</vt:lpstr>
      <vt:lpstr>collagen</vt:lpstr>
      <vt:lpstr>Elastin </vt:lpstr>
      <vt:lpstr>Slide 23</vt:lpstr>
      <vt:lpstr>Slide 24</vt:lpstr>
      <vt:lpstr>Interfibrillar component</vt:lpstr>
      <vt:lpstr>Slide 26</vt:lpstr>
      <vt:lpstr>Proteoglycans (PGs)</vt:lpstr>
      <vt:lpstr>Slide 28</vt:lpstr>
      <vt:lpstr>Glycosaminoglycan (GAG)</vt:lpstr>
      <vt:lpstr>Glycosaminoglycan Classification</vt:lpstr>
      <vt:lpstr>Hyaluronan</vt:lpstr>
      <vt:lpstr>Specific connective tissue structures </vt:lpstr>
      <vt:lpstr>Slide 33</vt:lpstr>
      <vt:lpstr>Slide 34</vt:lpstr>
      <vt:lpstr>Slide 35</vt:lpstr>
      <vt:lpstr>tendons</vt:lpstr>
      <vt:lpstr>Slide 37</vt:lpstr>
      <vt:lpstr>Slide 38</vt:lpstr>
      <vt:lpstr>Bursae </vt:lpstr>
      <vt:lpstr>Cartilage </vt:lpstr>
      <vt:lpstr>Slide 41</vt:lpstr>
      <vt:lpstr>Slide 42</vt:lpstr>
      <vt:lpstr>Slide 43</vt:lpstr>
      <vt:lpstr>Bones </vt:lpstr>
      <vt:lpstr>Slide 45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structure and function</dc:title>
  <dc:creator>lenovo</dc:creator>
  <cp:lastModifiedBy>HP</cp:lastModifiedBy>
  <cp:revision>41</cp:revision>
  <dcterms:created xsi:type="dcterms:W3CDTF">2019-08-13T09:41:48Z</dcterms:created>
  <dcterms:modified xsi:type="dcterms:W3CDTF">2024-06-19T04:16:20Z</dcterms:modified>
</cp:coreProperties>
</file>